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4" roundtripDataSignature="AMtx7mi4wME/jmlG+iS2JjNiO7JKgrcQ+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820" y="-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8" name="Google Shape;20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5" name="Google Shape;2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2" name="Google Shape;24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9" name="Google Shape;25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5" name="Google Shape;27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2" name="Google Shape;29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9" name="Google Shape;30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5" name="Google Shape;32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1" name="Google Shape;34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3" name="Google Shape;14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0" name="Google Shape;16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7" name="Google Shape;17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2" name="Google Shape;19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9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0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3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3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24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5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25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7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7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8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8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3.jp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"/>
          <p:cNvSpPr txBox="1"/>
          <p:nvPr/>
        </p:nvSpPr>
        <p:spPr>
          <a:xfrm>
            <a:off x="4934550" y="975597"/>
            <a:ext cx="84189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Supervised Learning</a:t>
            </a:r>
            <a:endParaRPr sz="50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11" name="Google Shape;211;p10"/>
          <p:cNvGrpSpPr/>
          <p:nvPr/>
        </p:nvGrpSpPr>
        <p:grpSpPr>
          <a:xfrm>
            <a:off x="0" y="8696073"/>
            <a:ext cx="18288000" cy="2143258"/>
            <a:chOff x="0" y="0"/>
            <a:chExt cx="24384000" cy="2857677"/>
          </a:xfrm>
        </p:grpSpPr>
        <p:sp>
          <p:nvSpPr>
            <p:cNvPr id="212" name="Google Shape;212;p10"/>
            <p:cNvSpPr/>
            <p:nvPr/>
          </p:nvSpPr>
          <p:spPr>
            <a:xfrm>
              <a:off x="0" y="153975"/>
              <a:ext cx="24384000" cy="1967400"/>
            </a:xfrm>
            <a:prstGeom prst="rect">
              <a:avLst/>
            </a:prstGeom>
            <a:solidFill>
              <a:srgbClr val="8AC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3" name="Google Shape;213;p1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621273" y="0"/>
              <a:ext cx="6436207" cy="28576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1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1046" y="690433"/>
              <a:ext cx="1068205" cy="10682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" name="Google Shape;215;p10"/>
            <p:cNvSpPr txBox="1"/>
            <p:nvPr/>
          </p:nvSpPr>
          <p:spPr>
            <a:xfrm>
              <a:off x="1955183" y="709483"/>
              <a:ext cx="6672300" cy="10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84"/>
                <a:buFont typeface="Arial"/>
                <a:buNone/>
              </a:pPr>
              <a:r>
                <a:rPr lang="en-US" sz="2684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Center of Excellence in AI and Emerging Technology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16" name="Google Shape;216;p10"/>
          <p:cNvPicPr preferRelativeResize="0"/>
          <p:nvPr/>
        </p:nvPicPr>
        <p:blipFill rotWithShape="1">
          <a:blip r:embed="rId5">
            <a:alphaModFix amt="8000"/>
          </a:blip>
          <a:srcRect/>
          <a:stretch/>
        </p:blipFill>
        <p:spPr>
          <a:xfrm>
            <a:off x="5945095" y="1386326"/>
            <a:ext cx="6397811" cy="6397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71949" y="3080412"/>
            <a:ext cx="9148450" cy="5070838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0"/>
          <p:cNvSpPr txBox="1"/>
          <p:nvPr/>
        </p:nvSpPr>
        <p:spPr>
          <a:xfrm>
            <a:off x="650228" y="4038325"/>
            <a:ext cx="6941700" cy="2210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Supervised Learning is learning with a supervisor by using data to help technology predict outcomes more accurately</a:t>
            </a:r>
            <a:r>
              <a:rPr lang="th-TH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ngsana New" panose="02020603050405020304" pitchFamily="18" charset="-34"/>
              </a:rPr>
              <a:t>. </a:t>
            </a:r>
            <a:endParaRPr lang="en-US" sz="3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9" name="Google Shape;219;p10"/>
          <p:cNvSpPr txBox="1"/>
          <p:nvPr/>
        </p:nvSpPr>
        <p:spPr>
          <a:xfrm>
            <a:off x="9847147" y="8617471"/>
            <a:ext cx="87927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81"/>
              <a:buFont typeface="Arial"/>
              <a:buNone/>
            </a:pPr>
            <a:r>
              <a:rPr lang="en-US" sz="100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https://chisoftware.medium.com/supervised-vs-unsupervised-machine-learning-7f26118d5ee6</a:t>
            </a:r>
            <a:endParaRPr sz="10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20" name="Google Shape;220;p10"/>
          <p:cNvGrpSpPr/>
          <p:nvPr/>
        </p:nvGrpSpPr>
        <p:grpSpPr>
          <a:xfrm>
            <a:off x="278127" y="145224"/>
            <a:ext cx="2211411" cy="1100720"/>
            <a:chOff x="0" y="0"/>
            <a:chExt cx="2948548" cy="1467626"/>
          </a:xfrm>
        </p:grpSpPr>
        <p:pic>
          <p:nvPicPr>
            <p:cNvPr id="221" name="Google Shape;221;p1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552942" y="72020"/>
              <a:ext cx="1395606" cy="1395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1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447446" cy="14676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7846" y="2922891"/>
            <a:ext cx="9583849" cy="533957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1"/>
          <p:cNvSpPr txBox="1"/>
          <p:nvPr/>
        </p:nvSpPr>
        <p:spPr>
          <a:xfrm>
            <a:off x="5489550" y="1075794"/>
            <a:ext cx="73089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Unsupervised Learning</a:t>
            </a:r>
            <a:endParaRPr sz="50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29" name="Google Shape;229;p11"/>
          <p:cNvGrpSpPr/>
          <p:nvPr/>
        </p:nvGrpSpPr>
        <p:grpSpPr>
          <a:xfrm>
            <a:off x="0" y="8696073"/>
            <a:ext cx="18288000" cy="2143258"/>
            <a:chOff x="0" y="0"/>
            <a:chExt cx="24384000" cy="2857677"/>
          </a:xfrm>
        </p:grpSpPr>
        <p:sp>
          <p:nvSpPr>
            <p:cNvPr id="230" name="Google Shape;230;p11"/>
            <p:cNvSpPr/>
            <p:nvPr/>
          </p:nvSpPr>
          <p:spPr>
            <a:xfrm>
              <a:off x="0" y="153975"/>
              <a:ext cx="24384000" cy="1967400"/>
            </a:xfrm>
            <a:prstGeom prst="rect">
              <a:avLst/>
            </a:prstGeom>
            <a:solidFill>
              <a:srgbClr val="8AC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1" name="Google Shape;231;p1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7621273" y="0"/>
              <a:ext cx="6436207" cy="28576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1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11046" y="690433"/>
              <a:ext cx="1068205" cy="10682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" name="Google Shape;233;p11"/>
            <p:cNvSpPr txBox="1"/>
            <p:nvPr/>
          </p:nvSpPr>
          <p:spPr>
            <a:xfrm>
              <a:off x="1955183" y="709483"/>
              <a:ext cx="6672300" cy="10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84"/>
                <a:buFont typeface="Arial"/>
                <a:buNone/>
              </a:pPr>
              <a:r>
                <a:rPr lang="en-US" sz="2684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Center of Excellence in AI and Emerging Technology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4" name="Google Shape;234;p11"/>
          <p:cNvPicPr preferRelativeResize="0"/>
          <p:nvPr/>
        </p:nvPicPr>
        <p:blipFill rotWithShape="1">
          <a:blip r:embed="rId6">
            <a:alphaModFix amt="8000"/>
          </a:blip>
          <a:srcRect/>
          <a:stretch/>
        </p:blipFill>
        <p:spPr>
          <a:xfrm>
            <a:off x="5945095" y="1386326"/>
            <a:ext cx="6397811" cy="639781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1"/>
          <p:cNvSpPr txBox="1"/>
          <p:nvPr/>
        </p:nvSpPr>
        <p:spPr>
          <a:xfrm>
            <a:off x="458285" y="4196544"/>
            <a:ext cx="7249800" cy="2210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Unsupervised Learning is the opposite of Supervised Learning</a:t>
            </a:r>
            <a:r>
              <a:rPr lang="th-TH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ngsana New" panose="02020603050405020304" pitchFamily="18" charset="-34"/>
              </a:rPr>
              <a:t>. 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does not need to be taught from data</a:t>
            </a:r>
            <a:r>
              <a:rPr lang="th-TH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ngsana New" panose="02020603050405020304" pitchFamily="18" charset="-34"/>
              </a:rPr>
              <a:t>. 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Unsupervised Learning can learn by itself</a:t>
            </a:r>
          </a:p>
        </p:txBody>
      </p:sp>
      <p:sp>
        <p:nvSpPr>
          <p:cNvPr id="236" name="Google Shape;236;p11"/>
          <p:cNvSpPr txBox="1"/>
          <p:nvPr/>
        </p:nvSpPr>
        <p:spPr>
          <a:xfrm>
            <a:off x="10250075" y="8542164"/>
            <a:ext cx="87927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81"/>
              <a:buFont typeface="Arial"/>
              <a:buNone/>
            </a:pPr>
            <a:r>
              <a:rPr lang="en-US" sz="100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https://chisoftware.medium.com/supervised-vs-unsupervised-machine-learning-7f26118d5ee6</a:t>
            </a:r>
            <a:endParaRPr sz="10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37" name="Google Shape;237;p11"/>
          <p:cNvGrpSpPr/>
          <p:nvPr/>
        </p:nvGrpSpPr>
        <p:grpSpPr>
          <a:xfrm>
            <a:off x="278127" y="145224"/>
            <a:ext cx="2211411" cy="1100720"/>
            <a:chOff x="0" y="0"/>
            <a:chExt cx="2948548" cy="1467626"/>
          </a:xfrm>
        </p:grpSpPr>
        <p:pic>
          <p:nvPicPr>
            <p:cNvPr id="238" name="Google Shape;238;p1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552942" y="72020"/>
              <a:ext cx="1395606" cy="1395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1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447446" cy="14676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2"/>
          <p:cNvSpPr txBox="1"/>
          <p:nvPr/>
        </p:nvSpPr>
        <p:spPr>
          <a:xfrm>
            <a:off x="5341888" y="923925"/>
            <a:ext cx="76041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Reinforcement Learning</a:t>
            </a:r>
            <a:endParaRPr sz="50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45" name="Google Shape;245;p12"/>
          <p:cNvGrpSpPr/>
          <p:nvPr/>
        </p:nvGrpSpPr>
        <p:grpSpPr>
          <a:xfrm>
            <a:off x="0" y="8696073"/>
            <a:ext cx="18288000" cy="2143258"/>
            <a:chOff x="0" y="0"/>
            <a:chExt cx="24384000" cy="2857677"/>
          </a:xfrm>
        </p:grpSpPr>
        <p:sp>
          <p:nvSpPr>
            <p:cNvPr id="246" name="Google Shape;246;p12"/>
            <p:cNvSpPr/>
            <p:nvPr/>
          </p:nvSpPr>
          <p:spPr>
            <a:xfrm>
              <a:off x="0" y="153975"/>
              <a:ext cx="24384000" cy="1967400"/>
            </a:xfrm>
            <a:prstGeom prst="rect">
              <a:avLst/>
            </a:prstGeom>
            <a:solidFill>
              <a:srgbClr val="8AC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7" name="Google Shape;247;p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621273" y="0"/>
              <a:ext cx="6436207" cy="28576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1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1046" y="690433"/>
              <a:ext cx="1068205" cy="10682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Google Shape;249;p12"/>
            <p:cNvSpPr txBox="1"/>
            <p:nvPr/>
          </p:nvSpPr>
          <p:spPr>
            <a:xfrm>
              <a:off x="1955183" y="709483"/>
              <a:ext cx="6672300" cy="10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84"/>
                <a:buFont typeface="Arial"/>
                <a:buNone/>
              </a:pPr>
              <a:r>
                <a:rPr lang="en-US" sz="2684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Center of Excellence in AI and Emerging Technology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0" name="Google Shape;250;p12"/>
          <p:cNvPicPr preferRelativeResize="0"/>
          <p:nvPr/>
        </p:nvPicPr>
        <p:blipFill rotWithShape="1">
          <a:blip r:embed="rId5">
            <a:alphaModFix amt="8000"/>
          </a:blip>
          <a:srcRect/>
          <a:stretch/>
        </p:blipFill>
        <p:spPr>
          <a:xfrm>
            <a:off x="5945095" y="1386326"/>
            <a:ext cx="6397811" cy="6397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2"/>
          <p:cNvPicPr preferRelativeResize="0"/>
          <p:nvPr/>
        </p:nvPicPr>
        <p:blipFill rotWithShape="1">
          <a:blip r:embed="rId6">
            <a:alphaModFix/>
          </a:blip>
          <a:srcRect r="398"/>
          <a:stretch/>
        </p:blipFill>
        <p:spPr>
          <a:xfrm>
            <a:off x="7745809" y="2939739"/>
            <a:ext cx="9707924" cy="557680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2"/>
          <p:cNvSpPr txBox="1"/>
          <p:nvPr/>
        </p:nvSpPr>
        <p:spPr>
          <a:xfrm>
            <a:off x="496009" y="3761045"/>
            <a:ext cx="7249800" cy="431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Reinforcement Learning is when the machine will learn that changes according to the conditions which can be learned on its own without the need for teaching information</a:t>
            </a:r>
            <a:r>
              <a:rPr lang="th-TH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ngsana New" panose="02020603050405020304" pitchFamily="18" charset="-34"/>
              </a:rPr>
              <a:t>. 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Reinforcement Learning is very interesting because it is the closest thing to a human</a:t>
            </a:r>
            <a:r>
              <a:rPr lang="th-TH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ngsana New" panose="02020603050405020304" pitchFamily="18" charset="-34"/>
              </a:rPr>
              <a:t>-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like system or artificial intelligence </a:t>
            </a:r>
            <a:r>
              <a:rPr lang="th-TH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ngsana New" panose="02020603050405020304" pitchFamily="18" charset="-34"/>
              </a:rPr>
              <a:t>(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AI</a:t>
            </a:r>
            <a:r>
              <a:rPr lang="th-TH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ngsana New" panose="02020603050405020304" pitchFamily="18" charset="-34"/>
              </a:rPr>
              <a:t>).</a:t>
            </a:r>
            <a:endParaRPr lang="en-US" sz="3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3" name="Google Shape;253;p12"/>
          <p:cNvSpPr txBox="1"/>
          <p:nvPr/>
        </p:nvSpPr>
        <p:spPr>
          <a:xfrm>
            <a:off x="9794998" y="8516539"/>
            <a:ext cx="90267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81"/>
              <a:buFont typeface="Arial"/>
              <a:buNone/>
            </a:pPr>
            <a:r>
              <a:rPr lang="en-US" sz="100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http://www.sra.vjti.info/blog/machine-learning/introduction-to-reinforcement-learning-in-2-minutes</a:t>
            </a:r>
            <a:endParaRPr sz="10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54" name="Google Shape;254;p12"/>
          <p:cNvGrpSpPr/>
          <p:nvPr/>
        </p:nvGrpSpPr>
        <p:grpSpPr>
          <a:xfrm>
            <a:off x="278127" y="145224"/>
            <a:ext cx="2211411" cy="1100720"/>
            <a:chOff x="0" y="0"/>
            <a:chExt cx="2948548" cy="1467626"/>
          </a:xfrm>
        </p:grpSpPr>
        <p:pic>
          <p:nvPicPr>
            <p:cNvPr id="255" name="Google Shape;255;p1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552942" y="72020"/>
              <a:ext cx="1395606" cy="1395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1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447446" cy="14676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64023" y="3258425"/>
            <a:ext cx="7688850" cy="5001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" name="Google Shape;262;p13"/>
          <p:cNvGrpSpPr/>
          <p:nvPr/>
        </p:nvGrpSpPr>
        <p:grpSpPr>
          <a:xfrm>
            <a:off x="0" y="8696073"/>
            <a:ext cx="18288000" cy="2143258"/>
            <a:chOff x="0" y="0"/>
            <a:chExt cx="24384000" cy="2857677"/>
          </a:xfrm>
        </p:grpSpPr>
        <p:sp>
          <p:nvSpPr>
            <p:cNvPr id="263" name="Google Shape;263;p13"/>
            <p:cNvSpPr/>
            <p:nvPr/>
          </p:nvSpPr>
          <p:spPr>
            <a:xfrm>
              <a:off x="0" y="153975"/>
              <a:ext cx="24384000" cy="1967400"/>
            </a:xfrm>
            <a:prstGeom prst="rect">
              <a:avLst/>
            </a:prstGeom>
            <a:solidFill>
              <a:srgbClr val="8AC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4" name="Google Shape;264;p1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7621273" y="0"/>
              <a:ext cx="6436207" cy="28576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1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11046" y="690433"/>
              <a:ext cx="1068205" cy="10682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6" name="Google Shape;266;p13"/>
            <p:cNvSpPr txBox="1"/>
            <p:nvPr/>
          </p:nvSpPr>
          <p:spPr>
            <a:xfrm>
              <a:off x="1955183" y="709483"/>
              <a:ext cx="6672300" cy="10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84"/>
                <a:buFont typeface="Arial"/>
                <a:buNone/>
              </a:pPr>
              <a:r>
                <a:rPr lang="en-US" sz="2684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Center of Excellence in AI and Emerging Technology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7" name="Google Shape;267;p13"/>
          <p:cNvPicPr preferRelativeResize="0"/>
          <p:nvPr/>
        </p:nvPicPr>
        <p:blipFill rotWithShape="1">
          <a:blip r:embed="rId6">
            <a:alphaModFix amt="8000"/>
          </a:blip>
          <a:srcRect/>
          <a:stretch/>
        </p:blipFill>
        <p:spPr>
          <a:xfrm>
            <a:off x="5945095" y="1386326"/>
            <a:ext cx="6397811" cy="639781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3"/>
          <p:cNvSpPr txBox="1"/>
          <p:nvPr/>
        </p:nvSpPr>
        <p:spPr>
          <a:xfrm>
            <a:off x="4375845" y="1150694"/>
            <a:ext cx="95364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Supervised Learning Example </a:t>
            </a:r>
            <a:endParaRPr sz="50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9" name="Google Shape;269;p13"/>
          <p:cNvSpPr txBox="1"/>
          <p:nvPr/>
        </p:nvSpPr>
        <p:spPr>
          <a:xfrm>
            <a:off x="1097713" y="3167477"/>
            <a:ext cx="7735440" cy="537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Decision Tree is a tree used to support decision making</a:t>
            </a:r>
            <a:r>
              <a:rPr lang="th-TH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ngsana New" panose="02020603050405020304" pitchFamily="18" charset="-34"/>
              </a:rPr>
              <a:t>. 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looks like an upside</a:t>
            </a:r>
            <a:r>
              <a:rPr lang="th-TH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ngsana New" panose="02020603050405020304" pitchFamily="18" charset="-34"/>
              </a:rPr>
              <a:t>-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down tree structure with roots at the top and leaves at the bottom</a:t>
            </a:r>
            <a:r>
              <a:rPr lang="th-TH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ngsana New" panose="02020603050405020304" pitchFamily="18" charset="-34"/>
              </a:rPr>
              <a:t>. 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Within the tree there are nodes, each of which represents a decision based on data on various properties</a:t>
            </a:r>
            <a:r>
              <a:rPr lang="th-TH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ngsana New" panose="02020603050405020304" pitchFamily="18" charset="-34"/>
              </a:rPr>
              <a:t>. 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Semi of the tree reaches the value or result obtained from the test</a:t>
            </a:r>
            <a:r>
              <a:rPr lang="th-TH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ngsana New" panose="02020603050405020304" pitchFamily="18" charset="-34"/>
              </a:rPr>
              <a:t>. 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leaves at the bottom of the decision tree represent the class or result at the top, called the root node</a:t>
            </a:r>
            <a:r>
              <a:rPr lang="th-TH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ngsana New" panose="02020603050405020304" pitchFamily="18" charset="-34"/>
              </a:rPr>
              <a:t>.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      </a:t>
            </a:r>
            <a:endParaRPr sz="32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grpSp>
        <p:nvGrpSpPr>
          <p:cNvPr id="270" name="Google Shape;270;p13"/>
          <p:cNvGrpSpPr/>
          <p:nvPr/>
        </p:nvGrpSpPr>
        <p:grpSpPr>
          <a:xfrm>
            <a:off x="278127" y="145224"/>
            <a:ext cx="2211411" cy="1100720"/>
            <a:chOff x="0" y="0"/>
            <a:chExt cx="2948548" cy="1467626"/>
          </a:xfrm>
        </p:grpSpPr>
        <p:pic>
          <p:nvPicPr>
            <p:cNvPr id="271" name="Google Shape;271;p1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552942" y="72020"/>
              <a:ext cx="1395606" cy="1395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p1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447446" cy="14676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4"/>
          <p:cNvSpPr txBox="1"/>
          <p:nvPr/>
        </p:nvSpPr>
        <p:spPr>
          <a:xfrm>
            <a:off x="820919" y="3466032"/>
            <a:ext cx="8413500" cy="431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th-TH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ngsana New" panose="02020603050405020304" pitchFamily="18" charset="-34"/>
              </a:rPr>
              <a:t>-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Nearest Neighbors </a:t>
            </a:r>
            <a:r>
              <a:rPr lang="th-TH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ngsana New" panose="02020603050405020304" pitchFamily="18" charset="-34"/>
              </a:rPr>
              <a:t>(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th-TH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ngsana New" panose="02020603050405020304" pitchFamily="18" charset="-34"/>
              </a:rPr>
              <a:t>-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NN</a:t>
            </a:r>
            <a:r>
              <a:rPr lang="th-TH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ngsana New" panose="02020603050405020304" pitchFamily="18" charset="-34"/>
              </a:rPr>
              <a:t>) 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 a method used for classification by using the principle of comparing data of interest with other data that are similar</a:t>
            </a:r>
            <a:r>
              <a:rPr lang="th-TH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ngsana New" panose="02020603050405020304" pitchFamily="18" charset="-34"/>
              </a:rPr>
              <a:t>. 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If the data you are interested in is closest to any data, the system will give an answer that is the same as the answer for the closest data</a:t>
            </a:r>
            <a:r>
              <a:rPr lang="th-TH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ngsana New" panose="02020603050405020304" pitchFamily="18" charset="-34"/>
              </a:rPr>
              <a:t>. 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behavior does not use training data to build the model, but uses this data as a model</a:t>
            </a:r>
            <a:r>
              <a:rPr lang="th-TH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ngsana New" panose="02020603050405020304" pitchFamily="18" charset="-34"/>
              </a:rPr>
              <a:t>.</a:t>
            </a:r>
            <a:endParaRPr lang="en-US" sz="3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78" name="Google Shape;278;p14"/>
          <p:cNvPicPr preferRelativeResize="0"/>
          <p:nvPr/>
        </p:nvPicPr>
        <p:blipFill rotWithShape="1">
          <a:blip r:embed="rId3">
            <a:alphaModFix amt="8000"/>
          </a:blip>
          <a:srcRect/>
          <a:stretch/>
        </p:blipFill>
        <p:spPr>
          <a:xfrm>
            <a:off x="5945095" y="1386326"/>
            <a:ext cx="6397811" cy="6397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4"/>
          <p:cNvPicPr preferRelativeResize="0"/>
          <p:nvPr/>
        </p:nvPicPr>
        <p:blipFill rotWithShape="1">
          <a:blip r:embed="rId4">
            <a:alphaModFix/>
          </a:blip>
          <a:srcRect t="9394" b="3943"/>
          <a:stretch/>
        </p:blipFill>
        <p:spPr>
          <a:xfrm>
            <a:off x="9871824" y="2609950"/>
            <a:ext cx="7111844" cy="60861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p14"/>
          <p:cNvGrpSpPr/>
          <p:nvPr/>
        </p:nvGrpSpPr>
        <p:grpSpPr>
          <a:xfrm>
            <a:off x="0" y="8696073"/>
            <a:ext cx="18288000" cy="2143258"/>
            <a:chOff x="0" y="0"/>
            <a:chExt cx="24384000" cy="2857677"/>
          </a:xfrm>
        </p:grpSpPr>
        <p:sp>
          <p:nvSpPr>
            <p:cNvPr id="281" name="Google Shape;281;p14"/>
            <p:cNvSpPr/>
            <p:nvPr/>
          </p:nvSpPr>
          <p:spPr>
            <a:xfrm>
              <a:off x="0" y="153975"/>
              <a:ext cx="24384000" cy="1967400"/>
            </a:xfrm>
            <a:prstGeom prst="rect">
              <a:avLst/>
            </a:prstGeom>
            <a:solidFill>
              <a:srgbClr val="8AC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2" name="Google Shape;282;p1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7621273" y="0"/>
              <a:ext cx="6436207" cy="28576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1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11046" y="690433"/>
              <a:ext cx="1068205" cy="10682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4" name="Google Shape;284;p14"/>
            <p:cNvSpPr txBox="1"/>
            <p:nvPr/>
          </p:nvSpPr>
          <p:spPr>
            <a:xfrm>
              <a:off x="1955183" y="709483"/>
              <a:ext cx="6672300" cy="10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84"/>
                <a:buFont typeface="Arial"/>
                <a:buNone/>
              </a:pPr>
              <a:r>
                <a:rPr lang="en-US" sz="2684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Center of Excellence in AI and Emerging Technology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5" name="Google Shape;285;p14"/>
          <p:cNvSpPr txBox="1"/>
          <p:nvPr/>
        </p:nvSpPr>
        <p:spPr>
          <a:xfrm>
            <a:off x="4375795" y="762859"/>
            <a:ext cx="95364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Supervised Learning Example </a:t>
            </a:r>
            <a:endParaRPr sz="50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6" name="Google Shape;286;p14"/>
          <p:cNvSpPr txBox="1"/>
          <p:nvPr/>
        </p:nvSpPr>
        <p:spPr>
          <a:xfrm>
            <a:off x="11724639" y="8542183"/>
            <a:ext cx="68589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16"/>
              <a:buFont typeface="Arial"/>
              <a:buNone/>
            </a:pPr>
            <a:r>
              <a:rPr lang="en-US" sz="100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https://pythonclass.in/k-nearest-neighbor-sklearn.php</a:t>
            </a:r>
            <a:endParaRPr sz="10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87" name="Google Shape;287;p14"/>
          <p:cNvGrpSpPr/>
          <p:nvPr/>
        </p:nvGrpSpPr>
        <p:grpSpPr>
          <a:xfrm>
            <a:off x="278127" y="145224"/>
            <a:ext cx="2211411" cy="1100720"/>
            <a:chOff x="0" y="0"/>
            <a:chExt cx="2948548" cy="1467626"/>
          </a:xfrm>
        </p:grpSpPr>
        <p:pic>
          <p:nvPicPr>
            <p:cNvPr id="288" name="Google Shape;288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552942" y="72020"/>
              <a:ext cx="1395606" cy="1395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1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447446" cy="14676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15"/>
          <p:cNvGrpSpPr/>
          <p:nvPr/>
        </p:nvGrpSpPr>
        <p:grpSpPr>
          <a:xfrm>
            <a:off x="0" y="8696073"/>
            <a:ext cx="18288000" cy="2143258"/>
            <a:chOff x="0" y="0"/>
            <a:chExt cx="24384000" cy="2857677"/>
          </a:xfrm>
        </p:grpSpPr>
        <p:sp>
          <p:nvSpPr>
            <p:cNvPr id="295" name="Google Shape;295;p15"/>
            <p:cNvSpPr/>
            <p:nvPr/>
          </p:nvSpPr>
          <p:spPr>
            <a:xfrm>
              <a:off x="0" y="153975"/>
              <a:ext cx="24384000" cy="1967400"/>
            </a:xfrm>
            <a:prstGeom prst="rect">
              <a:avLst/>
            </a:prstGeom>
            <a:solidFill>
              <a:srgbClr val="8AC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6" name="Google Shape;296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621273" y="0"/>
              <a:ext cx="6436207" cy="28576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p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1046" y="690433"/>
              <a:ext cx="1068205" cy="10682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8" name="Google Shape;298;p15"/>
            <p:cNvSpPr txBox="1"/>
            <p:nvPr/>
          </p:nvSpPr>
          <p:spPr>
            <a:xfrm>
              <a:off x="1955183" y="709483"/>
              <a:ext cx="6672300" cy="10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84"/>
                <a:buFont typeface="Arial"/>
                <a:buNone/>
              </a:pPr>
              <a:r>
                <a:rPr lang="en-US" sz="2684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Center of Excellence in AI and Emerging Technology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99" name="Google Shape;299;p15"/>
          <p:cNvPicPr preferRelativeResize="0"/>
          <p:nvPr/>
        </p:nvPicPr>
        <p:blipFill rotWithShape="1">
          <a:blip r:embed="rId5">
            <a:alphaModFix amt="8000"/>
          </a:blip>
          <a:srcRect/>
          <a:stretch/>
        </p:blipFill>
        <p:spPr>
          <a:xfrm>
            <a:off x="5945095" y="1386326"/>
            <a:ext cx="6397811" cy="6397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86741" y="2832100"/>
            <a:ext cx="11301260" cy="5749516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5"/>
          <p:cNvSpPr txBox="1"/>
          <p:nvPr/>
        </p:nvSpPr>
        <p:spPr>
          <a:xfrm>
            <a:off x="4138017" y="933450"/>
            <a:ext cx="101712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Unsupervised Learning Example</a:t>
            </a:r>
            <a:endParaRPr sz="50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2" name="Google Shape;302;p15"/>
          <p:cNvSpPr txBox="1"/>
          <p:nvPr/>
        </p:nvSpPr>
        <p:spPr>
          <a:xfrm>
            <a:off x="550659" y="3353973"/>
            <a:ext cx="7015500" cy="431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th-TH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ngsana New" panose="02020603050405020304" pitchFamily="18" charset="-34"/>
              </a:rPr>
              <a:t>-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means or k</a:t>
            </a:r>
            <a:r>
              <a:rPr lang="th-TH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ngsana New" panose="02020603050405020304" pitchFamily="18" charset="-34"/>
              </a:rPr>
              <a:t>-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means data grouping is a method for managing data </a:t>
            </a:r>
            <a:r>
              <a:rPr lang="th-TH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ngsana New" panose="02020603050405020304" pitchFamily="18" charset="-34"/>
              </a:rPr>
              <a:t>(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mining</a:t>
            </a:r>
            <a:r>
              <a:rPr lang="th-TH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ngsana New" panose="02020603050405020304" pitchFamily="18" charset="-34"/>
              </a:rPr>
              <a:t>) 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the group of Unsupervised Learning or learning without teaching</a:t>
            </a:r>
            <a:r>
              <a:rPr lang="th-TH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ngsana New" panose="02020603050405020304" pitchFamily="18" charset="-34"/>
              </a:rPr>
              <a:t>. 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main function of K</a:t>
            </a:r>
            <a:r>
              <a:rPr lang="th-TH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ngsana New" panose="02020603050405020304" pitchFamily="18" charset="-34"/>
              </a:rPr>
              <a:t>-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means is clustering</a:t>
            </a:r>
            <a:r>
              <a:rPr lang="th-TH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ngsana New" panose="02020603050405020304" pitchFamily="18" charset="-34"/>
              </a:rPr>
              <a:t>. 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type of grouping is based on statistics</a:t>
            </a:r>
            <a:r>
              <a:rPr lang="th-TH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ngsana New" panose="02020603050405020304" pitchFamily="18" charset="-34"/>
              </a:rPr>
              <a:t>. 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 course, there must be at least 2 or more numbers involved</a:t>
            </a:r>
            <a:r>
              <a:rPr lang="th-TH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ngsana New" panose="02020603050405020304" pitchFamily="18" charset="-34"/>
              </a:rPr>
              <a:t>.</a:t>
            </a:r>
            <a:endParaRPr lang="en-US" sz="3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3" name="Google Shape;303;p15"/>
          <p:cNvSpPr txBox="1"/>
          <p:nvPr/>
        </p:nvSpPr>
        <p:spPr>
          <a:xfrm>
            <a:off x="7101180" y="8427723"/>
            <a:ext cx="110724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69"/>
              <a:buFont typeface="Arial"/>
              <a:buNone/>
            </a:pPr>
            <a:r>
              <a:rPr lang="en-US" sz="100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https://towardsdatascience.com/k-means-data-clustering-bce3335d2203</a:t>
            </a:r>
            <a:endParaRPr sz="10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04" name="Google Shape;304;p15"/>
          <p:cNvGrpSpPr/>
          <p:nvPr/>
        </p:nvGrpSpPr>
        <p:grpSpPr>
          <a:xfrm>
            <a:off x="278127" y="145224"/>
            <a:ext cx="2211411" cy="1100720"/>
            <a:chOff x="0" y="0"/>
            <a:chExt cx="2948548" cy="1467626"/>
          </a:xfrm>
        </p:grpSpPr>
        <p:pic>
          <p:nvPicPr>
            <p:cNvPr id="305" name="Google Shape;305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552942" y="72020"/>
              <a:ext cx="1395606" cy="1395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Google Shape;306;p1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447446" cy="14676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6"/>
          <p:cNvSpPr txBox="1"/>
          <p:nvPr/>
        </p:nvSpPr>
        <p:spPr>
          <a:xfrm>
            <a:off x="3774688" y="933450"/>
            <a:ext cx="107385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Reinforcement Example </a:t>
            </a:r>
            <a:endParaRPr sz="50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12" name="Google Shape;312;p16"/>
          <p:cNvGrpSpPr/>
          <p:nvPr/>
        </p:nvGrpSpPr>
        <p:grpSpPr>
          <a:xfrm>
            <a:off x="0" y="8696073"/>
            <a:ext cx="18288000" cy="2143258"/>
            <a:chOff x="0" y="0"/>
            <a:chExt cx="24384000" cy="2857677"/>
          </a:xfrm>
        </p:grpSpPr>
        <p:sp>
          <p:nvSpPr>
            <p:cNvPr id="313" name="Google Shape;313;p16"/>
            <p:cNvSpPr/>
            <p:nvPr/>
          </p:nvSpPr>
          <p:spPr>
            <a:xfrm>
              <a:off x="0" y="153975"/>
              <a:ext cx="24384000" cy="1967400"/>
            </a:xfrm>
            <a:prstGeom prst="rect">
              <a:avLst/>
            </a:prstGeom>
            <a:solidFill>
              <a:srgbClr val="8AC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4" name="Google Shape;314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621273" y="0"/>
              <a:ext cx="6436207" cy="28576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1046" y="690433"/>
              <a:ext cx="1068205" cy="10682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6" name="Google Shape;316;p16"/>
            <p:cNvSpPr txBox="1"/>
            <p:nvPr/>
          </p:nvSpPr>
          <p:spPr>
            <a:xfrm>
              <a:off x="1955183" y="709483"/>
              <a:ext cx="6672300" cy="10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84"/>
                <a:buFont typeface="Arial"/>
                <a:buNone/>
              </a:pPr>
              <a:r>
                <a:rPr lang="en-US" sz="2684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Center of Excellence in AI and Emerging Technology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17" name="Google Shape;317;p16"/>
          <p:cNvPicPr preferRelativeResize="0"/>
          <p:nvPr/>
        </p:nvPicPr>
        <p:blipFill rotWithShape="1">
          <a:blip r:embed="rId5">
            <a:alphaModFix amt="8000"/>
          </a:blip>
          <a:srcRect/>
          <a:stretch/>
        </p:blipFill>
        <p:spPr>
          <a:xfrm>
            <a:off x="5945095" y="1440017"/>
            <a:ext cx="6397811" cy="6397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81223" y="3013064"/>
            <a:ext cx="9525553" cy="538865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6"/>
          <p:cNvSpPr txBox="1"/>
          <p:nvPr/>
        </p:nvSpPr>
        <p:spPr>
          <a:xfrm>
            <a:off x="10484450" y="8542175"/>
            <a:ext cx="7491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3"/>
              <a:buFont typeface="Arial"/>
              <a:buNone/>
            </a:pPr>
            <a:r>
              <a:rPr lang="en-US" sz="100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https://blog.pjjop.org/intro-to-ai-machine-learning-and-ai-tool/</a:t>
            </a:r>
            <a:endParaRPr sz="10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20" name="Google Shape;320;p16"/>
          <p:cNvGrpSpPr/>
          <p:nvPr/>
        </p:nvGrpSpPr>
        <p:grpSpPr>
          <a:xfrm>
            <a:off x="278127" y="145224"/>
            <a:ext cx="2211411" cy="1100720"/>
            <a:chOff x="0" y="0"/>
            <a:chExt cx="2948548" cy="1467626"/>
          </a:xfrm>
        </p:grpSpPr>
        <p:pic>
          <p:nvPicPr>
            <p:cNvPr id="321" name="Google Shape;321;p1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552942" y="72020"/>
              <a:ext cx="1395606" cy="1395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1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447446" cy="14676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7"/>
          <p:cNvSpPr txBox="1"/>
          <p:nvPr/>
        </p:nvSpPr>
        <p:spPr>
          <a:xfrm>
            <a:off x="0" y="1359248"/>
            <a:ext cx="1828800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Compare the differences between Supervised Learning and Unsupervised Learning</a:t>
            </a:r>
            <a:endParaRPr sz="80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28" name="Google Shape;328;p17"/>
          <p:cNvGrpSpPr/>
          <p:nvPr/>
        </p:nvGrpSpPr>
        <p:grpSpPr>
          <a:xfrm>
            <a:off x="0" y="8696073"/>
            <a:ext cx="18288000" cy="2143258"/>
            <a:chOff x="0" y="0"/>
            <a:chExt cx="24384000" cy="2857677"/>
          </a:xfrm>
        </p:grpSpPr>
        <p:sp>
          <p:nvSpPr>
            <p:cNvPr id="329" name="Google Shape;329;p17"/>
            <p:cNvSpPr/>
            <p:nvPr/>
          </p:nvSpPr>
          <p:spPr>
            <a:xfrm>
              <a:off x="0" y="153975"/>
              <a:ext cx="24384000" cy="1967400"/>
            </a:xfrm>
            <a:prstGeom prst="rect">
              <a:avLst/>
            </a:prstGeom>
            <a:solidFill>
              <a:srgbClr val="8AC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0" name="Google Shape;330;p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621273" y="0"/>
              <a:ext cx="6436207" cy="28576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331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1046" y="690433"/>
              <a:ext cx="1068205" cy="10682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2" name="Google Shape;332;p17"/>
            <p:cNvSpPr txBox="1"/>
            <p:nvPr/>
          </p:nvSpPr>
          <p:spPr>
            <a:xfrm>
              <a:off x="1955183" y="709483"/>
              <a:ext cx="6672300" cy="10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84"/>
                <a:buFont typeface="Arial"/>
                <a:buNone/>
              </a:pPr>
              <a:r>
                <a:rPr lang="en-US" sz="2684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Center of Excellence in AI and Emerging Technology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33" name="Google Shape;333;p17"/>
          <p:cNvPicPr preferRelativeResize="0"/>
          <p:nvPr/>
        </p:nvPicPr>
        <p:blipFill rotWithShape="1">
          <a:blip r:embed="rId5">
            <a:alphaModFix amt="8000"/>
          </a:blip>
          <a:srcRect/>
          <a:stretch/>
        </p:blipFill>
        <p:spPr>
          <a:xfrm>
            <a:off x="5945095" y="1359251"/>
            <a:ext cx="6397811" cy="6397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01527" y="2149962"/>
            <a:ext cx="11834776" cy="654611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17"/>
          <p:cNvSpPr txBox="1"/>
          <p:nvPr/>
        </p:nvSpPr>
        <p:spPr>
          <a:xfrm>
            <a:off x="11461800" y="8696075"/>
            <a:ext cx="68262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3"/>
              <a:buFont typeface="Arial"/>
              <a:buNone/>
            </a:pPr>
            <a:r>
              <a:rPr lang="en-US" sz="100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https://blog.pjjop.org/intro-to-ai-machine-learning-and-ai-tool/</a:t>
            </a:r>
            <a:endParaRPr sz="10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36" name="Google Shape;336;p17"/>
          <p:cNvGrpSpPr/>
          <p:nvPr/>
        </p:nvGrpSpPr>
        <p:grpSpPr>
          <a:xfrm>
            <a:off x="278127" y="145224"/>
            <a:ext cx="2211411" cy="1100720"/>
            <a:chOff x="0" y="0"/>
            <a:chExt cx="2948548" cy="1467626"/>
          </a:xfrm>
        </p:grpSpPr>
        <p:pic>
          <p:nvPicPr>
            <p:cNvPr id="337" name="Google Shape;337;p1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552942" y="72020"/>
              <a:ext cx="1395606" cy="1395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" name="Google Shape;338;p1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447446" cy="14676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oogle Shape;343;p18"/>
          <p:cNvGrpSpPr/>
          <p:nvPr/>
        </p:nvGrpSpPr>
        <p:grpSpPr>
          <a:xfrm>
            <a:off x="0" y="8696073"/>
            <a:ext cx="18288000" cy="2143258"/>
            <a:chOff x="0" y="0"/>
            <a:chExt cx="24384000" cy="2857677"/>
          </a:xfrm>
        </p:grpSpPr>
        <p:sp>
          <p:nvSpPr>
            <p:cNvPr id="344" name="Google Shape;344;p18"/>
            <p:cNvSpPr/>
            <p:nvPr/>
          </p:nvSpPr>
          <p:spPr>
            <a:xfrm>
              <a:off x="0" y="153975"/>
              <a:ext cx="24384000" cy="1967400"/>
            </a:xfrm>
            <a:prstGeom prst="rect">
              <a:avLst/>
            </a:prstGeom>
            <a:solidFill>
              <a:srgbClr val="8AC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5" name="Google Shape;345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621273" y="0"/>
              <a:ext cx="6436207" cy="28576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Google Shape;346;p1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1046" y="690433"/>
              <a:ext cx="1068205" cy="10682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7" name="Google Shape;347;p18"/>
            <p:cNvSpPr txBox="1"/>
            <p:nvPr/>
          </p:nvSpPr>
          <p:spPr>
            <a:xfrm>
              <a:off x="1955183" y="709483"/>
              <a:ext cx="6672300" cy="10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84"/>
                <a:buFont typeface="Arial"/>
                <a:buNone/>
              </a:pPr>
              <a:r>
                <a:rPr lang="en-US" sz="2684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Center of Excellence in AI and Emerging Technology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48" name="Google Shape;348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890511" y="6018030"/>
            <a:ext cx="1521651" cy="152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03402" y="3174195"/>
            <a:ext cx="965304" cy="1122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02716" y="6018030"/>
            <a:ext cx="2921910" cy="109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1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108115" y="3174195"/>
            <a:ext cx="1304047" cy="1304047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18"/>
          <p:cNvSpPr txBox="1"/>
          <p:nvPr/>
        </p:nvSpPr>
        <p:spPr>
          <a:xfrm>
            <a:off x="10337649" y="2621968"/>
            <a:ext cx="3951000" cy="44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47700" lvl="1" indent="-292100" algn="ctr">
              <a:lnSpc>
                <a:spcPct val="115000"/>
              </a:lnSpc>
              <a:buSzPts val="2500"/>
              <a:buFont typeface="Times New Roman"/>
              <a:buChar char="•"/>
            </a:pPr>
            <a:r>
              <a:rPr lang="en-US" sz="2500" dirty="0">
                <a:latin typeface="Times New Roman"/>
                <a:ea typeface="Times New Roman"/>
                <a:cs typeface="Times New Roman"/>
                <a:sym typeface="Times New Roman"/>
              </a:rPr>
              <a:t>Apple </a:t>
            </a:r>
            <a:r>
              <a:rPr lang="en-US" sz="25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Face ID</a:t>
            </a:r>
            <a:endParaRPr sz="25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3" name="Google Shape;353;p18"/>
          <p:cNvSpPr txBox="1"/>
          <p:nvPr/>
        </p:nvSpPr>
        <p:spPr>
          <a:xfrm>
            <a:off x="3531344" y="2605396"/>
            <a:ext cx="3523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47700" marR="0" lvl="1" indent="-2921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 New Roman"/>
              <a:buChar char="•"/>
            </a:pPr>
            <a:r>
              <a:rPr lang="en-US" sz="25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Apple Siri </a:t>
            </a:r>
            <a:endParaRPr sz="25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4" name="Google Shape;354;p18"/>
          <p:cNvSpPr txBox="1"/>
          <p:nvPr/>
        </p:nvSpPr>
        <p:spPr>
          <a:xfrm>
            <a:off x="2887656" y="1364649"/>
            <a:ext cx="12741876" cy="892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4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Examples of Machine Learning in everyday life</a:t>
            </a:r>
            <a:endParaRPr lang="en-US" sz="4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355" name="Google Shape;355;p18"/>
          <p:cNvSpPr txBox="1"/>
          <p:nvPr/>
        </p:nvSpPr>
        <p:spPr>
          <a:xfrm>
            <a:off x="3531344" y="5196337"/>
            <a:ext cx="3813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47700" marR="0" lvl="1" indent="-2921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 New Roman"/>
              <a:buChar char="•"/>
            </a:pPr>
            <a:r>
              <a:rPr lang="en-US" sz="25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Electric Vehicle</a:t>
            </a:r>
            <a:endParaRPr sz="25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6" name="Google Shape;356;p18"/>
          <p:cNvSpPr txBox="1"/>
          <p:nvPr/>
        </p:nvSpPr>
        <p:spPr>
          <a:xfrm>
            <a:off x="10438337" y="5196337"/>
            <a:ext cx="3951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47700" marR="0" lvl="1" indent="-2921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 New Roman"/>
              <a:buChar char="•"/>
            </a:pPr>
            <a:r>
              <a:rPr lang="en-US" sz="25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Digital Marketing</a:t>
            </a:r>
            <a:endParaRPr sz="25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7" name="Google Shape;357;p18"/>
          <p:cNvSpPr txBox="1"/>
          <p:nvPr/>
        </p:nvSpPr>
        <p:spPr>
          <a:xfrm>
            <a:off x="4280766" y="4669539"/>
            <a:ext cx="3565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https://www.pngwing.com/en/free-png-keslk</a:t>
            </a:r>
            <a:endParaRPr sz="10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8" name="Google Shape;358;p18"/>
          <p:cNvSpPr txBox="1"/>
          <p:nvPr/>
        </p:nvSpPr>
        <p:spPr>
          <a:xfrm>
            <a:off x="10614771" y="4662139"/>
            <a:ext cx="40731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99"/>
              <a:buFont typeface="Arial"/>
              <a:buNone/>
            </a:pPr>
            <a:r>
              <a:rPr lang="en-US" sz="100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https://icon-library.com/icon/googlemaps-icon-16.html</a:t>
            </a:r>
            <a:endParaRPr sz="10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9" name="Google Shape;359;p18"/>
          <p:cNvSpPr txBox="1"/>
          <p:nvPr/>
        </p:nvSpPr>
        <p:spPr>
          <a:xfrm>
            <a:off x="3531344" y="7554526"/>
            <a:ext cx="50646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https://www.seekpng.com/ipng/u2w7i1y3i1i1o0o0_fraud-detection-icon-png/</a:t>
            </a:r>
            <a:endParaRPr sz="10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0" name="Google Shape;360;p18"/>
          <p:cNvSpPr txBox="1"/>
          <p:nvPr/>
        </p:nvSpPr>
        <p:spPr>
          <a:xfrm>
            <a:off x="10337649" y="7550794"/>
            <a:ext cx="4419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99"/>
              <a:buFont typeface="Arial"/>
              <a:buNone/>
            </a:pPr>
            <a:r>
              <a:rPr lang="en-US" sz="100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https://www.flaticon.com/free-icon/online-advertising_1466288</a:t>
            </a:r>
            <a:endParaRPr sz="10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61" name="Google Shape;361;p18"/>
          <p:cNvGrpSpPr/>
          <p:nvPr/>
        </p:nvGrpSpPr>
        <p:grpSpPr>
          <a:xfrm>
            <a:off x="278127" y="145224"/>
            <a:ext cx="2211411" cy="1100720"/>
            <a:chOff x="0" y="0"/>
            <a:chExt cx="2948548" cy="1467626"/>
          </a:xfrm>
        </p:grpSpPr>
        <p:pic>
          <p:nvPicPr>
            <p:cNvPr id="362" name="Google Shape;362;p1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552942" y="72020"/>
              <a:ext cx="1395606" cy="1395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" name="Google Shape;363;p18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0"/>
              <a:ext cx="1447446" cy="14676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2"/>
          <p:cNvGrpSpPr/>
          <p:nvPr/>
        </p:nvGrpSpPr>
        <p:grpSpPr>
          <a:xfrm>
            <a:off x="0" y="8696073"/>
            <a:ext cx="18288000" cy="2143258"/>
            <a:chOff x="0" y="0"/>
            <a:chExt cx="24384000" cy="2857677"/>
          </a:xfrm>
        </p:grpSpPr>
        <p:sp>
          <p:nvSpPr>
            <p:cNvPr id="90" name="Google Shape;90;p2"/>
            <p:cNvSpPr/>
            <p:nvPr/>
          </p:nvSpPr>
          <p:spPr>
            <a:xfrm>
              <a:off x="0" y="153975"/>
              <a:ext cx="24384000" cy="1967400"/>
            </a:xfrm>
            <a:prstGeom prst="rect">
              <a:avLst/>
            </a:prstGeom>
            <a:solidFill>
              <a:srgbClr val="8AC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1" name="Google Shape;91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621273" y="0"/>
              <a:ext cx="6436207" cy="28576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1046" y="690433"/>
              <a:ext cx="1068205" cy="10682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2"/>
            <p:cNvSpPr txBox="1"/>
            <p:nvPr/>
          </p:nvSpPr>
          <p:spPr>
            <a:xfrm>
              <a:off x="1955183" y="709483"/>
              <a:ext cx="6672300" cy="10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84"/>
                <a:buFont typeface="Arial"/>
                <a:buNone/>
              </a:pPr>
              <a:r>
                <a:rPr lang="en-US" sz="2684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Center of Excellence in AI and Emerging Technology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" name="Google Shape;94;p2"/>
          <p:cNvSpPr txBox="1"/>
          <p:nvPr/>
        </p:nvSpPr>
        <p:spPr>
          <a:xfrm>
            <a:off x="6090595" y="2513932"/>
            <a:ext cx="6106800" cy="54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24"/>
              <a:buFont typeface="Arial"/>
              <a:buNone/>
            </a:pPr>
            <a:r>
              <a:rPr lang="en-US" sz="2824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</a:t>
            </a:r>
            <a:endParaRPr sz="14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24"/>
              <a:buFont typeface="Arial"/>
              <a:buNone/>
            </a:pPr>
            <a:endParaRPr sz="2824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09856" marR="0" lvl="1" indent="-304928" algn="l" rtl="0">
              <a:lnSpc>
                <a:spcPct val="115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24"/>
              <a:buFont typeface="Times New Roman"/>
              <a:buChar char="•"/>
            </a:pPr>
            <a:r>
              <a:rPr lang="en-US" sz="2824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Machine Learning?</a:t>
            </a:r>
            <a:endParaRPr sz="14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09856" marR="0" lvl="1" indent="-304928" algn="l" rtl="0">
              <a:lnSpc>
                <a:spcPct val="115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24"/>
              <a:buFont typeface="Times New Roman"/>
              <a:buChar char="•"/>
            </a:pPr>
            <a:r>
              <a:rPr lang="en-US" sz="2824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Basic Machine Learning Concept.</a:t>
            </a:r>
            <a:endParaRPr sz="14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09856" marR="0" lvl="1" indent="-304928" algn="l" rtl="0">
              <a:lnSpc>
                <a:spcPct val="115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24"/>
              <a:buFont typeface="Times New Roman"/>
              <a:buChar char="•"/>
            </a:pPr>
            <a:r>
              <a:rPr lang="en-US" sz="2824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 types.</a:t>
            </a:r>
            <a:endParaRPr sz="14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19710" marR="0" lvl="2" indent="-406568" algn="l" rtl="0">
              <a:lnSpc>
                <a:spcPct val="115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24"/>
              <a:buFont typeface="Times New Roman"/>
              <a:buChar char="⚬"/>
            </a:pPr>
            <a:r>
              <a:rPr lang="en-US" sz="2824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Supervised learning.</a:t>
            </a:r>
            <a:endParaRPr sz="14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19710" marR="0" lvl="2" indent="-406568" algn="l" rtl="0">
              <a:lnSpc>
                <a:spcPct val="115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24"/>
              <a:buFont typeface="Times New Roman"/>
              <a:buChar char="⚬"/>
            </a:pPr>
            <a:r>
              <a:rPr lang="en-US" sz="2824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Unsupervised learning.</a:t>
            </a:r>
            <a:endParaRPr sz="14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09856" marR="0" lvl="1" indent="-304928" algn="l" rtl="0">
              <a:lnSpc>
                <a:spcPct val="115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24"/>
              <a:buFont typeface="Times New Roman"/>
              <a:buChar char="•"/>
            </a:pPr>
            <a:r>
              <a:rPr lang="en-US" sz="2824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Models and Algorithms.</a:t>
            </a:r>
            <a:endParaRPr sz="14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09856" marR="0" lvl="1" indent="-304928" algn="l" rtl="0">
              <a:lnSpc>
                <a:spcPct val="115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24"/>
              <a:buFont typeface="Times New Roman"/>
              <a:buChar char="•"/>
            </a:pPr>
            <a:r>
              <a:rPr lang="en-US" sz="2824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of Machine learning.</a:t>
            </a:r>
            <a:endParaRPr sz="14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24"/>
              <a:buFont typeface="Arial"/>
              <a:buNone/>
            </a:pPr>
            <a:endParaRPr sz="2824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24"/>
              <a:buFont typeface="Arial"/>
              <a:buNone/>
            </a:pPr>
            <a:endParaRPr sz="2824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8096310" y="1020650"/>
            <a:ext cx="2095500" cy="97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Topics</a:t>
            </a:r>
            <a:endParaRPr sz="14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6" name="Google Shape;96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773225" y="3429000"/>
            <a:ext cx="5339850" cy="5339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" name="Google Shape;97;p2"/>
          <p:cNvGrpSpPr/>
          <p:nvPr/>
        </p:nvGrpSpPr>
        <p:grpSpPr>
          <a:xfrm>
            <a:off x="278127" y="145224"/>
            <a:ext cx="2211411" cy="1100720"/>
            <a:chOff x="0" y="0"/>
            <a:chExt cx="2948548" cy="1467626"/>
          </a:xfrm>
        </p:grpSpPr>
        <p:pic>
          <p:nvPicPr>
            <p:cNvPr id="98" name="Google Shape;98;p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552942" y="72020"/>
              <a:ext cx="1395606" cy="1395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447446" cy="14676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0" name="Google Shape;100;p2"/>
          <p:cNvPicPr preferRelativeResize="0"/>
          <p:nvPr/>
        </p:nvPicPr>
        <p:blipFill rotWithShape="1">
          <a:blip r:embed="rId6">
            <a:alphaModFix amt="4000"/>
          </a:blip>
          <a:srcRect/>
          <a:stretch/>
        </p:blipFill>
        <p:spPr>
          <a:xfrm>
            <a:off x="5945095" y="1386326"/>
            <a:ext cx="6397811" cy="6397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/>
          <p:cNvPicPr preferRelativeResize="0"/>
          <p:nvPr/>
        </p:nvPicPr>
        <p:blipFill rotWithShape="1">
          <a:blip r:embed="rId3">
            <a:alphaModFix/>
          </a:blip>
          <a:srcRect b="1838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1789412" y="10133099"/>
            <a:ext cx="64986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71"/>
              <a:buFont typeface="Arial"/>
              <a:buNone/>
            </a:pPr>
            <a:r>
              <a:rPr lang="en-US" sz="1000" i="0" u="sng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https://www.atriainnovation.com/en/machine-learning-in-industry/</a:t>
            </a:r>
            <a:endParaRPr sz="10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07" name="Google Shape;107;p3"/>
          <p:cNvGrpSpPr/>
          <p:nvPr/>
        </p:nvGrpSpPr>
        <p:grpSpPr>
          <a:xfrm>
            <a:off x="278127" y="145224"/>
            <a:ext cx="2211411" cy="1100720"/>
            <a:chOff x="0" y="0"/>
            <a:chExt cx="2948548" cy="1467626"/>
          </a:xfrm>
        </p:grpSpPr>
        <p:pic>
          <p:nvPicPr>
            <p:cNvPr id="108" name="Google Shape;108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52942" y="72020"/>
              <a:ext cx="1395606" cy="1395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447446" cy="14676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4"/>
          <p:cNvPicPr preferRelativeResize="0"/>
          <p:nvPr/>
        </p:nvPicPr>
        <p:blipFill rotWithShape="1">
          <a:blip r:embed="rId3">
            <a:alphaModFix amt="8000"/>
          </a:blip>
          <a:srcRect/>
          <a:stretch/>
        </p:blipFill>
        <p:spPr>
          <a:xfrm>
            <a:off x="6026520" y="1411201"/>
            <a:ext cx="6397811" cy="639781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4"/>
          <p:cNvSpPr txBox="1"/>
          <p:nvPr/>
        </p:nvSpPr>
        <p:spPr>
          <a:xfrm>
            <a:off x="6314703" y="3660775"/>
            <a:ext cx="5658600" cy="1163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399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</a:t>
            </a:r>
            <a:endParaRPr sz="13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16" name="Google Shape;116;p4"/>
          <p:cNvGrpSpPr/>
          <p:nvPr/>
        </p:nvGrpSpPr>
        <p:grpSpPr>
          <a:xfrm>
            <a:off x="0" y="8696073"/>
            <a:ext cx="18288000" cy="2143258"/>
            <a:chOff x="0" y="0"/>
            <a:chExt cx="24384000" cy="2857677"/>
          </a:xfrm>
        </p:grpSpPr>
        <p:sp>
          <p:nvSpPr>
            <p:cNvPr id="117" name="Google Shape;117;p4"/>
            <p:cNvSpPr/>
            <p:nvPr/>
          </p:nvSpPr>
          <p:spPr>
            <a:xfrm>
              <a:off x="0" y="153975"/>
              <a:ext cx="24384000" cy="1967400"/>
            </a:xfrm>
            <a:prstGeom prst="rect">
              <a:avLst/>
            </a:prstGeom>
            <a:solidFill>
              <a:srgbClr val="8AC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8" name="Google Shape;118;p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7621273" y="0"/>
              <a:ext cx="6436207" cy="28576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11046" y="690433"/>
              <a:ext cx="1068205" cy="10682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" name="Google Shape;120;p4"/>
            <p:cNvSpPr txBox="1"/>
            <p:nvPr/>
          </p:nvSpPr>
          <p:spPr>
            <a:xfrm>
              <a:off x="1955183" y="709483"/>
              <a:ext cx="6672300" cy="10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84"/>
                <a:buFont typeface="Arial"/>
                <a:buNone/>
              </a:pPr>
              <a:r>
                <a:rPr lang="en-US" sz="2684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Center of Excellence in AI and Emerging Technology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1" name="Google Shape;121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641875" y="347850"/>
            <a:ext cx="5493725" cy="54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8675" y="3429011"/>
            <a:ext cx="5640295" cy="56402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" name="Google Shape;123;p4"/>
          <p:cNvGrpSpPr/>
          <p:nvPr/>
        </p:nvGrpSpPr>
        <p:grpSpPr>
          <a:xfrm>
            <a:off x="278127" y="145224"/>
            <a:ext cx="2211411" cy="1100720"/>
            <a:chOff x="0" y="0"/>
            <a:chExt cx="2948548" cy="1467626"/>
          </a:xfrm>
        </p:grpSpPr>
        <p:pic>
          <p:nvPicPr>
            <p:cNvPr id="124" name="Google Shape;124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552942" y="72020"/>
              <a:ext cx="1395606" cy="1395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0"/>
              <a:ext cx="1447446" cy="14676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5"/>
          <p:cNvGrpSpPr/>
          <p:nvPr/>
        </p:nvGrpSpPr>
        <p:grpSpPr>
          <a:xfrm>
            <a:off x="0" y="8696073"/>
            <a:ext cx="18288000" cy="2143258"/>
            <a:chOff x="0" y="0"/>
            <a:chExt cx="24384000" cy="2857677"/>
          </a:xfrm>
        </p:grpSpPr>
        <p:sp>
          <p:nvSpPr>
            <p:cNvPr id="131" name="Google Shape;131;p5"/>
            <p:cNvSpPr/>
            <p:nvPr/>
          </p:nvSpPr>
          <p:spPr>
            <a:xfrm>
              <a:off x="0" y="153975"/>
              <a:ext cx="24384000" cy="1967400"/>
            </a:xfrm>
            <a:prstGeom prst="rect">
              <a:avLst/>
            </a:prstGeom>
            <a:solidFill>
              <a:srgbClr val="8AC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2" name="Google Shape;132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621273" y="0"/>
              <a:ext cx="6436207" cy="28576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1046" y="690433"/>
              <a:ext cx="1068205" cy="10682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p5"/>
            <p:cNvSpPr txBox="1"/>
            <p:nvPr/>
          </p:nvSpPr>
          <p:spPr>
            <a:xfrm>
              <a:off x="1955183" y="709483"/>
              <a:ext cx="6672300" cy="10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84"/>
                <a:buFont typeface="Arial"/>
                <a:buNone/>
              </a:pPr>
              <a:r>
                <a:rPr lang="en-US" sz="2684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Center of Excellence in AI and Emerging Technology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5" name="Google Shape;135;p5"/>
          <p:cNvPicPr preferRelativeResize="0"/>
          <p:nvPr/>
        </p:nvPicPr>
        <p:blipFill rotWithShape="1">
          <a:blip r:embed="rId5">
            <a:alphaModFix amt="8000"/>
          </a:blip>
          <a:srcRect/>
          <a:stretch/>
        </p:blipFill>
        <p:spPr>
          <a:xfrm>
            <a:off x="5945095" y="1386326"/>
            <a:ext cx="6397811" cy="6397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31700" y="1174750"/>
            <a:ext cx="14224599" cy="745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5"/>
          <p:cNvSpPr txBox="1"/>
          <p:nvPr/>
        </p:nvSpPr>
        <p:spPr>
          <a:xfrm>
            <a:off x="13049696" y="8696081"/>
            <a:ext cx="52383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85"/>
              <a:buFont typeface="Arial"/>
              <a:buNone/>
            </a:pPr>
            <a:r>
              <a:rPr lang="en-US" sz="100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https://data-flair.training/blogs/machine-learning-tutorial/</a:t>
            </a:r>
            <a:endParaRPr sz="10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38" name="Google Shape;138;p5"/>
          <p:cNvGrpSpPr/>
          <p:nvPr/>
        </p:nvGrpSpPr>
        <p:grpSpPr>
          <a:xfrm>
            <a:off x="278127" y="145224"/>
            <a:ext cx="2211411" cy="1100720"/>
            <a:chOff x="0" y="0"/>
            <a:chExt cx="2948548" cy="1467626"/>
          </a:xfrm>
        </p:grpSpPr>
        <p:pic>
          <p:nvPicPr>
            <p:cNvPr id="139" name="Google Shape;139;p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552942" y="72020"/>
              <a:ext cx="1395606" cy="1395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447446" cy="14676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/>
          <p:nvPr/>
        </p:nvSpPr>
        <p:spPr>
          <a:xfrm>
            <a:off x="5006850" y="788881"/>
            <a:ext cx="8274300" cy="116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lang="en-US" sz="5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What is Machine learning?</a:t>
            </a:r>
            <a:endParaRPr lang="th-TH" sz="166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46" name="Google Shape;146;p6"/>
          <p:cNvGrpSpPr/>
          <p:nvPr/>
        </p:nvGrpSpPr>
        <p:grpSpPr>
          <a:xfrm>
            <a:off x="0" y="8696073"/>
            <a:ext cx="18288000" cy="2143258"/>
            <a:chOff x="0" y="0"/>
            <a:chExt cx="24384000" cy="2857677"/>
          </a:xfrm>
        </p:grpSpPr>
        <p:sp>
          <p:nvSpPr>
            <p:cNvPr id="147" name="Google Shape;147;p6"/>
            <p:cNvSpPr/>
            <p:nvPr/>
          </p:nvSpPr>
          <p:spPr>
            <a:xfrm>
              <a:off x="0" y="153975"/>
              <a:ext cx="24384000" cy="1967400"/>
            </a:xfrm>
            <a:prstGeom prst="rect">
              <a:avLst/>
            </a:prstGeom>
            <a:solidFill>
              <a:srgbClr val="8AC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8" name="Google Shape;148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621273" y="0"/>
              <a:ext cx="6436207" cy="28576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1046" y="690433"/>
              <a:ext cx="1068205" cy="10682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" name="Google Shape;150;p6"/>
            <p:cNvSpPr txBox="1"/>
            <p:nvPr/>
          </p:nvSpPr>
          <p:spPr>
            <a:xfrm>
              <a:off x="1955183" y="709483"/>
              <a:ext cx="6672300" cy="10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84"/>
                <a:buFont typeface="Arial"/>
                <a:buNone/>
              </a:pPr>
              <a:r>
                <a:rPr lang="en-US" sz="2684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Center of Excellence in AI and Emerging Technology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1" name="Google Shape;151;p6"/>
          <p:cNvPicPr preferRelativeResize="0"/>
          <p:nvPr/>
        </p:nvPicPr>
        <p:blipFill rotWithShape="1">
          <a:blip r:embed="rId5">
            <a:alphaModFix amt="4000"/>
          </a:blip>
          <a:srcRect/>
          <a:stretch/>
        </p:blipFill>
        <p:spPr>
          <a:xfrm>
            <a:off x="5945095" y="1386326"/>
            <a:ext cx="6397811" cy="6397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06017" y="2291742"/>
            <a:ext cx="8559069" cy="6345518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6"/>
          <p:cNvSpPr txBox="1"/>
          <p:nvPr/>
        </p:nvSpPr>
        <p:spPr>
          <a:xfrm>
            <a:off x="912496" y="4066849"/>
            <a:ext cx="9561000" cy="3066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Machine learning is a system that can learn on its own from examples without programmer input</a:t>
            </a:r>
            <a:r>
              <a:rPr lang="th-TH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ngsana New" panose="02020603050405020304" pitchFamily="18" charset="-34"/>
              </a:rPr>
              <a:t>. 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breakthrough came with the idea that computers could simply learn from data to produce accurate results</a:t>
            </a:r>
            <a:r>
              <a:rPr lang="th-TH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ngsana New" panose="02020603050405020304" pitchFamily="18" charset="-34"/>
              </a:rPr>
              <a:t>.</a:t>
            </a:r>
            <a:endParaRPr lang="en-US" sz="3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4" name="Google Shape;154;p6"/>
          <p:cNvSpPr txBox="1"/>
          <p:nvPr/>
        </p:nvSpPr>
        <p:spPr>
          <a:xfrm>
            <a:off x="12183003" y="8543686"/>
            <a:ext cx="6105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80"/>
              <a:buFont typeface="Arial"/>
              <a:buNone/>
            </a:pPr>
            <a:r>
              <a:rPr lang="en-US" sz="100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https://bigr.io/deep-learning-neural-networks-iot/</a:t>
            </a:r>
            <a:endParaRPr sz="10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55" name="Google Shape;155;p6"/>
          <p:cNvGrpSpPr/>
          <p:nvPr/>
        </p:nvGrpSpPr>
        <p:grpSpPr>
          <a:xfrm>
            <a:off x="278127" y="145224"/>
            <a:ext cx="2211411" cy="1100720"/>
            <a:chOff x="0" y="0"/>
            <a:chExt cx="2948548" cy="1467626"/>
          </a:xfrm>
        </p:grpSpPr>
        <p:pic>
          <p:nvPicPr>
            <p:cNvPr id="156" name="Google Shape;156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552942" y="72020"/>
              <a:ext cx="1395606" cy="1395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447446" cy="14676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7"/>
          <p:cNvGrpSpPr/>
          <p:nvPr/>
        </p:nvGrpSpPr>
        <p:grpSpPr>
          <a:xfrm>
            <a:off x="0" y="8681121"/>
            <a:ext cx="18288000" cy="2143258"/>
            <a:chOff x="0" y="0"/>
            <a:chExt cx="24384000" cy="2857677"/>
          </a:xfrm>
        </p:grpSpPr>
        <p:sp>
          <p:nvSpPr>
            <p:cNvPr id="163" name="Google Shape;163;p7"/>
            <p:cNvSpPr/>
            <p:nvPr/>
          </p:nvSpPr>
          <p:spPr>
            <a:xfrm>
              <a:off x="0" y="153975"/>
              <a:ext cx="24384000" cy="1967400"/>
            </a:xfrm>
            <a:prstGeom prst="rect">
              <a:avLst/>
            </a:prstGeom>
            <a:solidFill>
              <a:srgbClr val="8AC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4" name="Google Shape;164;p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621273" y="0"/>
              <a:ext cx="6436207" cy="28576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1046" y="690433"/>
              <a:ext cx="1068205" cy="10682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" name="Google Shape;166;p7"/>
            <p:cNvSpPr txBox="1"/>
            <p:nvPr/>
          </p:nvSpPr>
          <p:spPr>
            <a:xfrm>
              <a:off x="1955183" y="709483"/>
              <a:ext cx="6672300" cy="10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84"/>
                <a:buFont typeface="Arial"/>
                <a:buNone/>
              </a:pPr>
              <a:r>
                <a:rPr lang="en-US" sz="2684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Center of Excellence in AI and Emerging Technology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7" name="Google Shape;167;p7"/>
          <p:cNvPicPr preferRelativeResize="0"/>
          <p:nvPr/>
        </p:nvPicPr>
        <p:blipFill rotWithShape="1">
          <a:blip r:embed="rId5">
            <a:alphaModFix amt="8000"/>
          </a:blip>
          <a:srcRect/>
          <a:stretch/>
        </p:blipFill>
        <p:spPr>
          <a:xfrm>
            <a:off x="5945095" y="1371374"/>
            <a:ext cx="6397811" cy="6397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74925" y="4808103"/>
            <a:ext cx="6898505" cy="387301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7"/>
          <p:cNvSpPr txBox="1"/>
          <p:nvPr/>
        </p:nvSpPr>
        <p:spPr>
          <a:xfrm>
            <a:off x="4531668" y="933450"/>
            <a:ext cx="92247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Concept of Machine Learning</a:t>
            </a:r>
            <a:endParaRPr sz="50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p7"/>
          <p:cNvSpPr txBox="1"/>
          <p:nvPr/>
        </p:nvSpPr>
        <p:spPr>
          <a:xfrm>
            <a:off x="1561475" y="2305817"/>
            <a:ext cx="16026900" cy="5494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How to do machine learning?</a:t>
            </a:r>
            <a:r>
              <a:rPr lang="th-TH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ngsana New" panose="02020603050405020304" pitchFamily="18" charset="-34"/>
              </a:rPr>
              <a:t> 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First, putting data into the computer</a:t>
            </a:r>
            <a:r>
              <a:rPr lang="th-TH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ngsana New" panose="02020603050405020304" pitchFamily="18" charset="-34"/>
              </a:rPr>
              <a:t>. 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Then the computers will analyze the data and find specific patterns</a:t>
            </a:r>
            <a:r>
              <a:rPr lang="th-TH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ngsana New" panose="02020603050405020304" pitchFamily="18" charset="-34"/>
              </a:rPr>
              <a:t>. 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When the computer finds that pattern, it will adjust the way to process or organize data to reflect that pattern</a:t>
            </a:r>
            <a:r>
              <a:rPr lang="th-TH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ngsana New" panose="02020603050405020304" pitchFamily="18" charset="-34"/>
              </a:rPr>
              <a:t>. 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After enough patterns are found, they can begin to make predictions</a:t>
            </a:r>
            <a:r>
              <a:rPr lang="th-TH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ngsana New" panose="02020603050405020304" pitchFamily="18" charset="-34"/>
              </a:rPr>
              <a:t>. 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general, if you enter more data for training, the computer will be more accurate and faster</a:t>
            </a:r>
            <a:r>
              <a:rPr lang="th-TH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ngsana New" panose="02020603050405020304" pitchFamily="18" charset="-34"/>
              </a:rPr>
              <a:t>. 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Machine Learning can be divided into 3 types</a:t>
            </a:r>
            <a:r>
              <a:rPr lang="th-TH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ngsana New" panose="02020603050405020304" pitchFamily="18" charset="-34"/>
              </a:rPr>
              <a:t>:</a:t>
            </a:r>
            <a:endParaRPr lang="en-US" sz="3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605416" marR="0" lvl="1" indent="-283403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 New Roman"/>
              <a:buChar char="•"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Supervised Learning</a:t>
            </a:r>
            <a:endParaRPr sz="32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605416" marR="0" lvl="1" indent="-283403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 New Roman"/>
              <a:buChar char="•"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Unsupervised Learning</a:t>
            </a:r>
            <a:endParaRPr sz="32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605416" marR="0" lvl="1" indent="-283403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 New Roman"/>
              <a:buChar char="•"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Reinforce Learning </a:t>
            </a:r>
            <a:endParaRPr sz="32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171" name="Google Shape;171;p7"/>
          <p:cNvSpPr txBox="1"/>
          <p:nvPr/>
        </p:nvSpPr>
        <p:spPr>
          <a:xfrm>
            <a:off x="10385726" y="8259200"/>
            <a:ext cx="8949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98"/>
              <a:buFont typeface="Arial"/>
              <a:buNone/>
            </a:pPr>
            <a:r>
              <a:rPr lang="en-US" sz="100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https://medium.com/redpoint-ventures/three-things-you-need-to-know-about-machine-learning-99e6f5815aee</a:t>
            </a:r>
            <a:endParaRPr sz="10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72" name="Google Shape;172;p7"/>
          <p:cNvGrpSpPr/>
          <p:nvPr/>
        </p:nvGrpSpPr>
        <p:grpSpPr>
          <a:xfrm>
            <a:off x="278127" y="145224"/>
            <a:ext cx="2211411" cy="1100720"/>
            <a:chOff x="0" y="0"/>
            <a:chExt cx="2948548" cy="1467626"/>
          </a:xfrm>
        </p:grpSpPr>
        <p:pic>
          <p:nvPicPr>
            <p:cNvPr id="173" name="Google Shape;173;p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552942" y="72020"/>
              <a:ext cx="1395606" cy="1395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447446" cy="14676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8"/>
          <p:cNvGrpSpPr/>
          <p:nvPr/>
        </p:nvGrpSpPr>
        <p:grpSpPr>
          <a:xfrm>
            <a:off x="0" y="8696073"/>
            <a:ext cx="18288000" cy="2143258"/>
            <a:chOff x="0" y="0"/>
            <a:chExt cx="24384000" cy="2857677"/>
          </a:xfrm>
        </p:grpSpPr>
        <p:sp>
          <p:nvSpPr>
            <p:cNvPr id="180" name="Google Shape;180;p8"/>
            <p:cNvSpPr/>
            <p:nvPr/>
          </p:nvSpPr>
          <p:spPr>
            <a:xfrm>
              <a:off x="0" y="153975"/>
              <a:ext cx="24384000" cy="1967400"/>
            </a:xfrm>
            <a:prstGeom prst="rect">
              <a:avLst/>
            </a:prstGeom>
            <a:solidFill>
              <a:srgbClr val="8AC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1" name="Google Shape;181;p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621273" y="0"/>
              <a:ext cx="6436207" cy="28576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1046" y="690433"/>
              <a:ext cx="1068205" cy="10682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" name="Google Shape;183;p8"/>
            <p:cNvSpPr txBox="1"/>
            <p:nvPr/>
          </p:nvSpPr>
          <p:spPr>
            <a:xfrm>
              <a:off x="1955183" y="709483"/>
              <a:ext cx="6672300" cy="10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84"/>
                <a:buFont typeface="Arial"/>
                <a:buNone/>
              </a:pPr>
              <a:r>
                <a:rPr lang="en-US" sz="2684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Center of Excellence in AI and Emerging Technology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4" name="Google Shape;184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65795" y="2674953"/>
            <a:ext cx="11556411" cy="602111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8"/>
          <p:cNvSpPr txBox="1"/>
          <p:nvPr/>
        </p:nvSpPr>
        <p:spPr>
          <a:xfrm>
            <a:off x="10381218" y="8542183"/>
            <a:ext cx="8650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98"/>
              <a:buFont typeface="Arial"/>
              <a:buNone/>
            </a:pPr>
            <a:r>
              <a:rPr lang="en-US" sz="100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https://www.corpnce.com/what-is-machine-learning-everything-you-need-to-know/</a:t>
            </a:r>
            <a:endParaRPr sz="10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" name="Google Shape;186;p8"/>
          <p:cNvSpPr txBox="1"/>
          <p:nvPr/>
        </p:nvSpPr>
        <p:spPr>
          <a:xfrm>
            <a:off x="4108648" y="962353"/>
            <a:ext cx="10070700" cy="105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lang="en-US" sz="49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does Machine Learning work?</a:t>
            </a:r>
            <a:endParaRPr sz="49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87" name="Google Shape;187;p8"/>
          <p:cNvGrpSpPr/>
          <p:nvPr/>
        </p:nvGrpSpPr>
        <p:grpSpPr>
          <a:xfrm>
            <a:off x="278127" y="145224"/>
            <a:ext cx="2211411" cy="1100720"/>
            <a:chOff x="0" y="0"/>
            <a:chExt cx="2948548" cy="1467626"/>
          </a:xfrm>
        </p:grpSpPr>
        <p:pic>
          <p:nvPicPr>
            <p:cNvPr id="188" name="Google Shape;188;p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552942" y="72020"/>
              <a:ext cx="1395606" cy="1395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447446" cy="14676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5583" y="2986635"/>
            <a:ext cx="8736836" cy="62468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" name="Google Shape;195;p9"/>
          <p:cNvGrpSpPr/>
          <p:nvPr/>
        </p:nvGrpSpPr>
        <p:grpSpPr>
          <a:xfrm>
            <a:off x="0" y="8696073"/>
            <a:ext cx="18288000" cy="2143258"/>
            <a:chOff x="0" y="0"/>
            <a:chExt cx="24384000" cy="2857677"/>
          </a:xfrm>
        </p:grpSpPr>
        <p:sp>
          <p:nvSpPr>
            <p:cNvPr id="196" name="Google Shape;196;p9"/>
            <p:cNvSpPr/>
            <p:nvPr/>
          </p:nvSpPr>
          <p:spPr>
            <a:xfrm>
              <a:off x="0" y="153975"/>
              <a:ext cx="24384000" cy="1967400"/>
            </a:xfrm>
            <a:prstGeom prst="rect">
              <a:avLst/>
            </a:prstGeom>
            <a:solidFill>
              <a:srgbClr val="8AC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7" name="Google Shape;197;p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7621273" y="0"/>
              <a:ext cx="6436207" cy="28576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11046" y="690433"/>
              <a:ext cx="1068205" cy="10682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" name="Google Shape;199;p9"/>
            <p:cNvSpPr txBox="1"/>
            <p:nvPr/>
          </p:nvSpPr>
          <p:spPr>
            <a:xfrm>
              <a:off x="1955183" y="709483"/>
              <a:ext cx="6672300" cy="10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84"/>
                <a:buFont typeface="Arial"/>
                <a:buNone/>
              </a:pPr>
              <a:r>
                <a:rPr lang="en-US" sz="2684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Center of Excellence in AI and Emerging Technology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0" name="Google Shape;200;p9"/>
          <p:cNvPicPr preferRelativeResize="0"/>
          <p:nvPr/>
        </p:nvPicPr>
        <p:blipFill rotWithShape="1">
          <a:blip r:embed="rId6">
            <a:alphaModFix amt="8000"/>
          </a:blip>
          <a:srcRect/>
          <a:stretch/>
        </p:blipFill>
        <p:spPr>
          <a:xfrm>
            <a:off x="5945095" y="2563420"/>
            <a:ext cx="6397811" cy="639781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9"/>
          <p:cNvSpPr txBox="1"/>
          <p:nvPr/>
        </p:nvSpPr>
        <p:spPr>
          <a:xfrm>
            <a:off x="3478955" y="764950"/>
            <a:ext cx="11330100" cy="1184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lang="en-US" sz="55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Types of machine learning</a:t>
            </a:r>
            <a:endParaRPr sz="55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2" name="Google Shape;202;p9"/>
          <p:cNvSpPr txBox="1"/>
          <p:nvPr/>
        </p:nvSpPr>
        <p:spPr>
          <a:xfrm>
            <a:off x="10929953" y="8512925"/>
            <a:ext cx="65667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40"/>
              <a:buFont typeface="Arial"/>
              <a:buNone/>
            </a:pPr>
            <a:r>
              <a:rPr lang="en-US" sz="100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https://towardsdatascience.com/machine-learning-types-2-c1291d4f04b1</a:t>
            </a:r>
            <a:endParaRPr sz="10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03" name="Google Shape;203;p9"/>
          <p:cNvGrpSpPr/>
          <p:nvPr/>
        </p:nvGrpSpPr>
        <p:grpSpPr>
          <a:xfrm>
            <a:off x="278127" y="145224"/>
            <a:ext cx="2211411" cy="1100720"/>
            <a:chOff x="0" y="0"/>
            <a:chExt cx="2948548" cy="1467626"/>
          </a:xfrm>
        </p:grpSpPr>
        <p:pic>
          <p:nvPicPr>
            <p:cNvPr id="204" name="Google Shape;204;p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552942" y="72020"/>
              <a:ext cx="1395606" cy="1395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447446" cy="14676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855</Words>
  <Application>Microsoft Office PowerPoint</Application>
  <PresentationFormat>Custom</PresentationFormat>
  <Paragraphs>73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DEW</dc:creator>
  <cp:lastModifiedBy>Tunyavee Saokomket</cp:lastModifiedBy>
  <cp:revision>5</cp:revision>
  <dcterms:created xsi:type="dcterms:W3CDTF">2006-08-16T00:00:00Z</dcterms:created>
  <dcterms:modified xsi:type="dcterms:W3CDTF">2024-06-07T07:43:53Z</dcterms:modified>
</cp:coreProperties>
</file>